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48" r:id="rId1"/>
  </p:sldMasterIdLst>
  <p:notesMasterIdLst>
    <p:notesMasterId r:id="rId11"/>
  </p:notesMasterIdLst>
  <p:handoutMasterIdLst>
    <p:handoutMasterId r:id="rId12"/>
  </p:handoutMasterIdLst>
  <p:sldIdLst>
    <p:sldId id="1054" r:id="rId2"/>
    <p:sldId id="1355" r:id="rId3"/>
    <p:sldId id="1356" r:id="rId4"/>
    <p:sldId id="1357" r:id="rId5"/>
    <p:sldId id="1358" r:id="rId6"/>
    <p:sldId id="1363" r:id="rId7"/>
    <p:sldId id="1360" r:id="rId8"/>
    <p:sldId id="1359" r:id="rId9"/>
    <p:sldId id="1362" r:id="rId10"/>
  </p:sldIdLst>
  <p:sldSz cx="9144000" cy="6858000" type="screen4x3"/>
  <p:notesSz cx="7010400" cy="9296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EBFF"/>
    <a:srgbClr val="FF0066"/>
    <a:srgbClr val="6DC0FF"/>
    <a:srgbClr val="E7F6FF"/>
    <a:srgbClr val="CCECFF"/>
    <a:srgbClr val="B3DEFF"/>
    <a:srgbClr val="FF6699"/>
    <a:srgbClr val="99CCFF"/>
    <a:srgbClr val="BFBFBF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2997" autoAdjust="0"/>
    <p:restoredTop sz="90659" autoAdjust="0"/>
  </p:normalViewPr>
  <p:slideViewPr>
    <p:cSldViewPr snapToGrid="0">
      <p:cViewPr>
        <p:scale>
          <a:sx n="98" d="100"/>
          <a:sy n="98" d="100"/>
        </p:scale>
        <p:origin x="1040" y="54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2998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49" d="100"/>
        <a:sy n="49" d="100"/>
      </p:scale>
      <p:origin x="0" y="-2052"/>
    </p:cViewPr>
  </p:sorterViewPr>
  <p:notesViewPr>
    <p:cSldViewPr snapToGrid="0">
      <p:cViewPr varScale="1">
        <p:scale>
          <a:sx n="92" d="100"/>
          <a:sy n="92" d="100"/>
        </p:scale>
        <p:origin x="-2034" y="-114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ea typeface="ＭＳ Ｐゴシック" pitchFamily="-112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ea typeface="ＭＳ Ｐゴシック" pitchFamily="-112" charset="-128"/>
              </a:defRPr>
            </a:lvl1pPr>
          </a:lstStyle>
          <a:p>
            <a:pPr>
              <a:defRPr/>
            </a:pPr>
            <a:fld id="{D033F27F-039A-4D15-882A-296F87F46E30}" type="datetime1">
              <a:rPr lang="en-US"/>
              <a:pPr>
                <a:defRPr/>
              </a:pPr>
              <a:t>2/19/18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ea typeface="ＭＳ Ｐゴシック" pitchFamily="-112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ea typeface="ＭＳ Ｐゴシック" pitchFamily="-112" charset="-128"/>
              </a:defRPr>
            </a:lvl1pPr>
          </a:lstStyle>
          <a:p>
            <a:pPr>
              <a:defRPr/>
            </a:pPr>
            <a:fld id="{0DE9A855-000F-4F6A-BD1E-19C18B134EF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97719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ea typeface="ＭＳ Ｐゴシック" pitchFamily="-112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ea typeface="ＭＳ Ｐゴシック" pitchFamily="-112" charset="-128"/>
              </a:defRPr>
            </a:lvl1pPr>
          </a:lstStyle>
          <a:p>
            <a:pPr>
              <a:defRPr/>
            </a:pPr>
            <a:fld id="{F327BF36-92D5-42C2-B356-1CAA2C03927E}" type="datetime1">
              <a:rPr lang="en-US"/>
              <a:pPr>
                <a:defRPr/>
              </a:pPr>
              <a:t>2/19/18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wrap="square" lIns="93177" tIns="46589" rIns="93177" bIns="46589" numCol="1" anchor="ctr" anchorCtr="0" compatLnSpc="1">
            <a:prstTxWarp prst="textNoShape">
              <a:avLst/>
            </a:prstTxWarp>
          </a:bodyPr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16425"/>
            <a:ext cx="5607050" cy="4183063"/>
          </a:xfrm>
          <a:prstGeom prst="rect">
            <a:avLst/>
          </a:prstGeom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ea typeface="ＭＳ Ｐゴシック" pitchFamily="-112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ea typeface="ＭＳ Ｐゴシック" pitchFamily="-112" charset="-128"/>
              </a:defRPr>
            </a:lvl1pPr>
          </a:lstStyle>
          <a:p>
            <a:pPr>
              <a:defRPr/>
            </a:pPr>
            <a:fld id="{7DC2704C-97F3-4DB5-B8D3-4FBF23AAF08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88554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8" charset="-128"/>
        <a:cs typeface="ＭＳ Ｐゴシック" pitchFamily="-108" charset="-128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8" charset="-128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8" charset="-128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8" charset="-128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8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C2704C-97F3-4DB5-B8D3-4FBF23AAF08B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2738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ＭＳ Ｐゴシック" pitchFamily="-108" charset="-128"/>
                <a:cs typeface="ＭＳ Ｐゴシック" pitchFamily="-108" charset="-128"/>
              </a:rPr>
              <a:t>What the problem that the author tries to solve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C2704C-97F3-4DB5-B8D3-4FBF23AAF08B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8821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Hant" dirty="0"/>
              <a:t>Log2</a:t>
            </a:r>
            <a:r>
              <a:rPr lang="zh-Hant" altLang="en-US" dirty="0"/>
              <a:t> </a:t>
            </a:r>
            <a:r>
              <a:rPr lang="en-US" altLang="zh-Hant" dirty="0"/>
              <a:t>16</a:t>
            </a:r>
          </a:p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ＭＳ Ｐゴシック" pitchFamily="-108" charset="-128"/>
                <a:cs typeface="ＭＳ Ｐゴシック" pitchFamily="-108" charset="-128"/>
              </a:rPr>
              <a:t> log2n m.</a:t>
            </a:r>
          </a:p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ＭＳ Ｐゴシック" pitchFamily="-108" charset="-128"/>
              <a:cs typeface="ＭＳ Ｐゴシック" pitchFamily="-108" charset="-128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C2704C-97F3-4DB5-B8D3-4FBF23AAF08B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2559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C2704C-97F3-4DB5-B8D3-4FBF23AAF08B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5073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0121722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562977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67500" y="914400"/>
            <a:ext cx="209550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1000" y="914400"/>
            <a:ext cx="6134100" cy="4953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794579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566216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713479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1000" y="1981200"/>
            <a:ext cx="4114800" cy="388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4114800" cy="388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004166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754" y="834475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0754" y="2094950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0754" y="2734712"/>
            <a:ext cx="4040188" cy="349033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28579" y="2094950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28579" y="2734712"/>
            <a:ext cx="4041775" cy="349033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273947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73313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295686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844" y="916445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66694" y="916446"/>
            <a:ext cx="5111750" cy="5048616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48844" y="2078495"/>
            <a:ext cx="3008313" cy="40462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635961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935845"/>
            <a:ext cx="5486400" cy="379172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093363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0155" y="185320"/>
            <a:ext cx="7734300" cy="576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dirty="0"/>
              <a:t>Click to edit Master title style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61471" y="1207247"/>
            <a:ext cx="8613588" cy="52025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dirty="0"/>
              <a:t>Click on text regions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</a:p>
        </p:txBody>
      </p:sp>
      <p:sp>
        <p:nvSpPr>
          <p:cNvPr id="4" name="Rectangle 3"/>
          <p:cNvSpPr/>
          <p:nvPr userDrawn="1"/>
        </p:nvSpPr>
        <p:spPr bwMode="auto">
          <a:xfrm>
            <a:off x="146539" y="862820"/>
            <a:ext cx="7551615" cy="45719"/>
          </a:xfrm>
          <a:prstGeom prst="rect">
            <a:avLst/>
          </a:prstGeom>
          <a:gradFill flip="none" rotWithShape="1">
            <a:gsLst>
              <a:gs pos="0">
                <a:srgbClr val="0F0055"/>
              </a:gs>
              <a:gs pos="100000">
                <a:srgbClr val="BFC883"/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08" charset="0"/>
              <a:ea typeface="ＭＳ Ｐゴシック" pitchFamily="-108" charset="-128"/>
              <a:cs typeface="ＭＳ Ｐゴシック" pitchFamily="-108" charset="-128"/>
            </a:endParaRPr>
          </a:p>
        </p:txBody>
      </p:sp>
      <p:sp>
        <p:nvSpPr>
          <p:cNvPr id="2" name="TextBox 1"/>
          <p:cNvSpPr txBox="1"/>
          <p:nvPr userDrawn="1"/>
        </p:nvSpPr>
        <p:spPr>
          <a:xfrm>
            <a:off x="7594876" y="6504552"/>
            <a:ext cx="15491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3DEAAC98-3EFF-6E42-86C7-4F75B09B8F66}" type="slidenum">
              <a:rPr lang="en-US" sz="1200" b="1" smtClean="0">
                <a:latin typeface="Cambria"/>
                <a:cs typeface="Cambria"/>
              </a:rPr>
              <a:pPr algn="r"/>
              <a:t>‹#›</a:t>
            </a:fld>
            <a:endParaRPr lang="en-US" sz="1200" b="1" dirty="0">
              <a:latin typeface="Cambria"/>
              <a:cs typeface="Cambria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896" r:id="rId1"/>
    <p:sldLayoutId id="2147485897" r:id="rId2"/>
    <p:sldLayoutId id="2147485898" r:id="rId3"/>
    <p:sldLayoutId id="2147485899" r:id="rId4"/>
    <p:sldLayoutId id="2147485900" r:id="rId5"/>
    <p:sldLayoutId id="2147485901" r:id="rId6"/>
    <p:sldLayoutId id="2147485902" r:id="rId7"/>
    <p:sldLayoutId id="2147485903" r:id="rId8"/>
    <p:sldLayoutId id="2147485904" r:id="rId9"/>
    <p:sldLayoutId id="2147485905" r:id="rId10"/>
    <p:sldLayoutId id="2147485906" r:id="rId11"/>
  </p:sldLayoutIdLst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Cambria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948151"/>
          </a:solidFill>
          <a:latin typeface="Georgia" pitchFamily="-108" charset="0"/>
          <a:ea typeface="ＭＳ Ｐゴシック" pitchFamily="-108" charset="-128"/>
          <a:cs typeface="ＭＳ Ｐゴシック" pitchFamily="-108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948151"/>
          </a:solidFill>
          <a:latin typeface="Georgia" pitchFamily="-108" charset="0"/>
          <a:ea typeface="ＭＳ Ｐゴシック" pitchFamily="-108" charset="-128"/>
          <a:cs typeface="ＭＳ Ｐゴシック" pitchFamily="-108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948151"/>
          </a:solidFill>
          <a:latin typeface="Georgia" pitchFamily="-108" charset="0"/>
          <a:ea typeface="ＭＳ Ｐゴシック" pitchFamily="-108" charset="-128"/>
          <a:cs typeface="ＭＳ Ｐゴシック" pitchFamily="-108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948151"/>
          </a:solidFill>
          <a:latin typeface="Georgia" pitchFamily="-108" charset="0"/>
          <a:ea typeface="ＭＳ Ｐゴシック" pitchFamily="-108" charset="-128"/>
          <a:cs typeface="ＭＳ Ｐゴシック" pitchFamily="-108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rgbClr val="003E7E"/>
          </a:solidFill>
          <a:latin typeface="Georgia" pitchFamily="-108" charset="0"/>
          <a:ea typeface="ＭＳ Ｐゴシック" pitchFamily="-108" charset="-128"/>
          <a:cs typeface="ＭＳ Ｐゴシック" pitchFamily="-108" charset="-128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rgbClr val="003E7E"/>
          </a:solidFill>
          <a:latin typeface="Georgia" pitchFamily="-108" charset="0"/>
          <a:ea typeface="ＭＳ Ｐゴシック" pitchFamily="-108" charset="-128"/>
          <a:cs typeface="ＭＳ Ｐゴシック" pitchFamily="-108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rgbClr val="003E7E"/>
          </a:solidFill>
          <a:latin typeface="Georgia" pitchFamily="-108" charset="0"/>
          <a:ea typeface="ＭＳ Ｐゴシック" pitchFamily="-108" charset="-128"/>
          <a:cs typeface="ＭＳ Ｐゴシック" pitchFamily="-108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rgbClr val="003E7E"/>
          </a:solidFill>
          <a:latin typeface="Georgia" pitchFamily="-108" charset="0"/>
          <a:ea typeface="ＭＳ Ｐゴシック" pitchFamily="-108" charset="-128"/>
          <a:cs typeface="ＭＳ Ｐゴシック" pitchFamily="-108" charset="-128"/>
        </a:defRPr>
      </a:lvl9pPr>
    </p:titleStyle>
    <p:bodyStyle>
      <a:lvl1pPr marL="342900" indent="-342900" algn="l" rtl="0" eaLnBrk="0" fontAlgn="base" hangingPunct="0">
        <a:spcBef>
          <a:spcPts val="600"/>
        </a:spcBef>
        <a:spcAft>
          <a:spcPts val="600"/>
        </a:spcAft>
        <a:buClrTx/>
        <a:buChar char="•"/>
        <a:defRPr sz="3200">
          <a:solidFill>
            <a:srgbClr val="000000"/>
          </a:solidFill>
          <a:latin typeface="Cambria"/>
          <a:ea typeface="+mn-ea"/>
          <a:cs typeface="+mn-cs"/>
        </a:defRPr>
      </a:lvl1pPr>
      <a:lvl2pPr marL="742950" indent="-285750" algn="l" rtl="0" eaLnBrk="0" fontAlgn="base" hangingPunct="0">
        <a:spcBef>
          <a:spcPts val="600"/>
        </a:spcBef>
        <a:spcAft>
          <a:spcPts val="600"/>
        </a:spcAft>
        <a:buClrTx/>
        <a:buChar char="–"/>
        <a:defRPr sz="2800">
          <a:solidFill>
            <a:srgbClr val="000000"/>
          </a:solidFill>
          <a:latin typeface="Cambria"/>
          <a:ea typeface="+mn-ea"/>
        </a:defRPr>
      </a:lvl2pPr>
      <a:lvl3pPr marL="1143000" indent="-228600" algn="l" rtl="0" eaLnBrk="0" fontAlgn="base" hangingPunct="0">
        <a:spcBef>
          <a:spcPts val="600"/>
        </a:spcBef>
        <a:spcAft>
          <a:spcPts val="600"/>
        </a:spcAft>
        <a:buClrTx/>
        <a:buChar char="•"/>
        <a:defRPr sz="2400">
          <a:solidFill>
            <a:srgbClr val="000000"/>
          </a:solidFill>
          <a:latin typeface="Cambria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ts val="1200"/>
        </a:spcAft>
        <a:buClrTx/>
        <a:buChar char="–"/>
        <a:defRPr sz="2000">
          <a:solidFill>
            <a:srgbClr val="000000"/>
          </a:solidFill>
          <a:latin typeface="Cambria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ts val="1200"/>
        </a:spcAft>
        <a:buClrTx/>
        <a:buChar char="»"/>
        <a:defRPr sz="2000">
          <a:solidFill>
            <a:srgbClr val="000000"/>
          </a:solidFill>
          <a:latin typeface="Cambria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003E7E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003E7E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003E7E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003E7E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376247"/>
            <a:ext cx="9144000" cy="1735390"/>
          </a:xfrm>
          <a:prstGeom prst="rect">
            <a:avLst/>
          </a:prstGeom>
          <a:solidFill>
            <a:srgbClr val="F8F8F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3521819"/>
            <a:ext cx="9144000" cy="1589818"/>
          </a:xfrm>
        </p:spPr>
        <p:txBody>
          <a:bodyPr/>
          <a:lstStyle/>
          <a:p>
            <a:pPr algn="ctr"/>
            <a:r>
              <a:rPr lang="en-US" altLang="zh-Hant" sz="2400" i="1" dirty="0"/>
              <a:t>Neuromorphic</a:t>
            </a:r>
            <a:r>
              <a:rPr lang="zh-Hant" altLang="en-US" sz="2400" i="1" dirty="0"/>
              <a:t> </a:t>
            </a:r>
            <a:r>
              <a:rPr lang="en-US" altLang="zh-Hant" sz="2400" i="1" dirty="0"/>
              <a:t>Computing</a:t>
            </a:r>
            <a:br>
              <a:rPr lang="en-US" altLang="zh-Hant" sz="2400" i="1" dirty="0"/>
            </a:br>
            <a:r>
              <a:rPr lang="en-US" altLang="zh-Hant" sz="2400" i="1" dirty="0"/>
              <a:t>Paper</a:t>
            </a:r>
            <a:r>
              <a:rPr lang="zh-Hant" altLang="en-US" sz="2400" i="1" dirty="0"/>
              <a:t> </a:t>
            </a:r>
            <a:r>
              <a:rPr lang="en-US" altLang="zh-Hant" sz="2400" i="1" dirty="0"/>
              <a:t>Review</a:t>
            </a:r>
            <a:endParaRPr lang="en-US" sz="2400" b="1" i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122610"/>
            <a:ext cx="7315200" cy="1371600"/>
          </a:xfrm>
        </p:spPr>
        <p:txBody>
          <a:bodyPr>
            <a:normAutofit/>
          </a:bodyPr>
          <a:lstStyle/>
          <a:p>
            <a:r>
              <a:rPr lang="en-US" altLang="zh-Hant" dirty="0"/>
              <a:t>Dave</a:t>
            </a:r>
            <a:r>
              <a:rPr lang="zh-Hant" altLang="en-US" dirty="0"/>
              <a:t> </a:t>
            </a:r>
            <a:r>
              <a:rPr lang="en-US" altLang="zh-Hant" dirty="0"/>
              <a:t>Cheng</a:t>
            </a:r>
            <a:endParaRPr lang="en-US" dirty="0"/>
          </a:p>
          <a:p>
            <a:r>
              <a:rPr lang="en-US" dirty="0"/>
              <a:t>2/</a:t>
            </a:r>
            <a:r>
              <a:rPr lang="en-US" altLang="zh-Hant" dirty="0"/>
              <a:t>20</a:t>
            </a:r>
            <a:r>
              <a:rPr lang="en-US" dirty="0"/>
              <a:t>/2018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3384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7144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155" y="185320"/>
            <a:ext cx="8904274" cy="576680"/>
          </a:xfrm>
        </p:spPr>
        <p:txBody>
          <a:bodyPr/>
          <a:lstStyle/>
          <a:p>
            <a:r>
              <a:rPr lang="en-US" altLang="zh-Hant" dirty="0"/>
              <a:t>Papers</a:t>
            </a:r>
            <a:r>
              <a:rPr lang="zh-Hant" altLang="en-US" dirty="0"/>
              <a:t> </a:t>
            </a:r>
            <a:r>
              <a:rPr lang="en-US" altLang="zh-Hant" dirty="0"/>
              <a:t>about</a:t>
            </a:r>
            <a:r>
              <a:rPr lang="zh-Hant" altLang="en-US" dirty="0"/>
              <a:t> </a:t>
            </a:r>
            <a:r>
              <a:rPr lang="en-US" altLang="zh-Hant" dirty="0"/>
              <a:t>Stochastic</a:t>
            </a:r>
            <a:r>
              <a:rPr lang="zh-Hant" altLang="en-US" dirty="0"/>
              <a:t> </a:t>
            </a:r>
            <a:r>
              <a:rPr lang="en-US" altLang="zh-Hant" dirty="0"/>
              <a:t>Computing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C87F683-8007-3E4D-AD1A-A4889FBC9B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0935" y="2072719"/>
            <a:ext cx="7562713" cy="3151774"/>
          </a:xfrm>
        </p:spPr>
      </p:pic>
    </p:spTree>
    <p:extLst>
      <p:ext uri="{BB962C8B-B14F-4D97-AF65-F5344CB8AC3E}">
        <p14:creationId xmlns:p14="http://schemas.microsoft.com/office/powerpoint/2010/main" val="19971190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5516A3-A0B1-F545-A156-52BD1514C2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ant" dirty="0"/>
              <a:t>Preliminary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86C89E-F086-E048-822A-27414C6FD8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Hant" dirty="0"/>
              <a:t>What</a:t>
            </a:r>
            <a:r>
              <a:rPr lang="zh-Hant" altLang="en-US" dirty="0"/>
              <a:t> </a:t>
            </a:r>
            <a:r>
              <a:rPr lang="en-US" altLang="zh-Hant" dirty="0"/>
              <a:t>is</a:t>
            </a:r>
            <a:r>
              <a:rPr lang="zh-Hant" altLang="en-US" dirty="0"/>
              <a:t> </a:t>
            </a:r>
            <a:r>
              <a:rPr lang="en-US" altLang="zh-Hant" dirty="0"/>
              <a:t>the</a:t>
            </a:r>
            <a:r>
              <a:rPr lang="zh-Hant" altLang="en-US" dirty="0"/>
              <a:t> </a:t>
            </a:r>
            <a:r>
              <a:rPr lang="en-US" altLang="zh-Hant" dirty="0"/>
              <a:t>basic</a:t>
            </a:r>
            <a:r>
              <a:rPr lang="zh-Hant" altLang="en-US" dirty="0"/>
              <a:t> </a:t>
            </a:r>
            <a:r>
              <a:rPr lang="en-US" altLang="zh-Hant" dirty="0"/>
              <a:t>concept</a:t>
            </a:r>
            <a:r>
              <a:rPr lang="zh-Hant" altLang="en-US" dirty="0"/>
              <a:t> </a:t>
            </a:r>
            <a:r>
              <a:rPr lang="en-US" altLang="zh-Hant" dirty="0"/>
              <a:t>of</a:t>
            </a:r>
            <a:r>
              <a:rPr lang="zh-Hant" altLang="en-US" dirty="0"/>
              <a:t> </a:t>
            </a:r>
            <a:r>
              <a:rPr lang="en-US" altLang="zh-Hant" dirty="0"/>
              <a:t>Stochastic</a:t>
            </a:r>
            <a:r>
              <a:rPr lang="zh-Hant" altLang="en-US" dirty="0"/>
              <a:t> </a:t>
            </a:r>
            <a:r>
              <a:rPr lang="en-US" altLang="zh-Hant" dirty="0"/>
              <a:t>Computing</a:t>
            </a:r>
            <a:r>
              <a:rPr lang="zh-Hant" altLang="en-US" dirty="0"/>
              <a:t> </a:t>
            </a:r>
            <a:r>
              <a:rPr lang="en-US" altLang="zh-Hant" dirty="0"/>
              <a:t>(SC)?</a:t>
            </a:r>
          </a:p>
          <a:p>
            <a:pPr lvl="1"/>
            <a:r>
              <a:rPr lang="en-US" altLang="zh-Hant" sz="2400" dirty="0"/>
              <a:t>SC</a:t>
            </a:r>
            <a:r>
              <a:rPr lang="zh-Hant" altLang="en-US" sz="2400" dirty="0"/>
              <a:t> </a:t>
            </a:r>
            <a:r>
              <a:rPr lang="en-US" altLang="zh-Hant" sz="2400" dirty="0"/>
              <a:t>is</a:t>
            </a:r>
            <a:r>
              <a:rPr lang="zh-Hant" altLang="en-US" sz="2400" dirty="0"/>
              <a:t> </a:t>
            </a:r>
            <a:r>
              <a:rPr lang="en-US" altLang="zh-Hant" sz="2400" dirty="0"/>
              <a:t>a</a:t>
            </a:r>
            <a:r>
              <a:rPr lang="zh-Hant" altLang="en-US" sz="2400" dirty="0"/>
              <a:t> </a:t>
            </a:r>
            <a:r>
              <a:rPr lang="en-US" altLang="zh-Hant" sz="2400" dirty="0"/>
              <a:t>paradigm</a:t>
            </a:r>
            <a:r>
              <a:rPr lang="zh-Hant" altLang="en-US" sz="2400" dirty="0"/>
              <a:t> </a:t>
            </a:r>
            <a:r>
              <a:rPr lang="en-US" altLang="zh-Hant" sz="2400" dirty="0"/>
              <a:t>that</a:t>
            </a:r>
            <a:r>
              <a:rPr lang="zh-Hant" altLang="en-US" sz="2400" dirty="0"/>
              <a:t> </a:t>
            </a:r>
            <a:r>
              <a:rPr lang="en-US" altLang="zh-Hant" sz="2400" dirty="0"/>
              <a:t>represents</a:t>
            </a:r>
            <a:r>
              <a:rPr lang="zh-Hant" altLang="en-US" sz="2400" dirty="0"/>
              <a:t> </a:t>
            </a:r>
            <a:r>
              <a:rPr lang="en-US" altLang="zh-Hant" sz="2400" dirty="0"/>
              <a:t>a</a:t>
            </a:r>
            <a:r>
              <a:rPr lang="zh-Hant" altLang="en-US" sz="2400" dirty="0"/>
              <a:t> </a:t>
            </a:r>
            <a:r>
              <a:rPr lang="en-US" altLang="zh-Hant" sz="2400" dirty="0"/>
              <a:t>probabilistic</a:t>
            </a:r>
            <a:r>
              <a:rPr lang="zh-Hant" altLang="en-US" sz="2400" dirty="0"/>
              <a:t> </a:t>
            </a:r>
            <a:r>
              <a:rPr lang="en-US" altLang="zh-Hant" sz="2400" dirty="0"/>
              <a:t>number</a:t>
            </a:r>
            <a:r>
              <a:rPr lang="zh-Hant" altLang="en-US" sz="2400" dirty="0"/>
              <a:t> </a:t>
            </a:r>
            <a:r>
              <a:rPr lang="en-US" altLang="zh-Hant" sz="2400" dirty="0"/>
              <a:t>by</a:t>
            </a:r>
            <a:r>
              <a:rPr lang="zh-Hant" altLang="en-US" sz="2400" dirty="0"/>
              <a:t> </a:t>
            </a:r>
            <a:r>
              <a:rPr lang="en-US" altLang="zh-Hant" sz="2400" dirty="0"/>
              <a:t>counting</a:t>
            </a:r>
            <a:r>
              <a:rPr lang="zh-Hant" altLang="en-US" sz="2400" dirty="0"/>
              <a:t> </a:t>
            </a:r>
            <a:r>
              <a:rPr lang="en-US" altLang="zh-Hant" sz="2400" dirty="0"/>
              <a:t>the</a:t>
            </a:r>
            <a:r>
              <a:rPr lang="zh-Hant" altLang="en-US" sz="2400" dirty="0"/>
              <a:t> </a:t>
            </a:r>
            <a:r>
              <a:rPr lang="en-US" altLang="zh-Hant" sz="2400" dirty="0"/>
              <a:t>number</a:t>
            </a:r>
            <a:r>
              <a:rPr lang="zh-Hant" altLang="en-US" sz="2400" dirty="0"/>
              <a:t> </a:t>
            </a:r>
            <a:r>
              <a:rPr lang="en-US" altLang="zh-Hant" sz="2400" dirty="0"/>
              <a:t>of</a:t>
            </a:r>
            <a:r>
              <a:rPr lang="zh-Hant" altLang="en-US" sz="2400" dirty="0"/>
              <a:t> </a:t>
            </a:r>
            <a:r>
              <a:rPr lang="en-US" altLang="zh-Hant" sz="2400" dirty="0"/>
              <a:t>ones</a:t>
            </a:r>
            <a:r>
              <a:rPr lang="zh-Hant" altLang="en-US" sz="2400" dirty="0"/>
              <a:t> </a:t>
            </a:r>
            <a:r>
              <a:rPr lang="en-US" altLang="zh-Hant" sz="2400" dirty="0"/>
              <a:t>in</a:t>
            </a:r>
            <a:r>
              <a:rPr lang="zh-Hant" altLang="en-US" sz="2400" dirty="0"/>
              <a:t> </a:t>
            </a:r>
            <a:r>
              <a:rPr lang="en-US" altLang="zh-Hant" sz="2400" dirty="0"/>
              <a:t>a</a:t>
            </a:r>
            <a:r>
              <a:rPr lang="zh-Hant" altLang="en-US" sz="2400" dirty="0"/>
              <a:t> </a:t>
            </a:r>
            <a:r>
              <a:rPr lang="en-US" altLang="zh-Hant" sz="2400" dirty="0"/>
              <a:t>bit-stream.</a:t>
            </a:r>
          </a:p>
          <a:p>
            <a:pPr lvl="1"/>
            <a:r>
              <a:rPr lang="en-US" altLang="zh-Hant" sz="2400" dirty="0"/>
              <a:t>Consider</a:t>
            </a:r>
            <a:r>
              <a:rPr lang="zh-Hant" altLang="en-US" sz="2400" dirty="0"/>
              <a:t> </a:t>
            </a:r>
            <a:r>
              <a:rPr lang="en-US" altLang="zh-Hant" sz="2400" dirty="0"/>
              <a:t>this</a:t>
            </a:r>
            <a:r>
              <a:rPr lang="zh-Hant" altLang="en-US" sz="2400" dirty="0"/>
              <a:t> </a:t>
            </a:r>
            <a:r>
              <a:rPr lang="en-US" altLang="zh-Hant" sz="2400" dirty="0"/>
              <a:t>bit-stream</a:t>
            </a:r>
            <a:r>
              <a:rPr lang="zh-Hant" altLang="en-US" sz="2400" dirty="0"/>
              <a:t> </a:t>
            </a:r>
            <a:r>
              <a:rPr lang="en-US" altLang="zh-Hant" sz="2400" dirty="0"/>
              <a:t>0100110100</a:t>
            </a:r>
            <a:r>
              <a:rPr lang="zh-Hant" altLang="en-US" sz="2400" dirty="0"/>
              <a:t> </a:t>
            </a:r>
            <a:r>
              <a:rPr lang="en-US" altLang="zh-Hant" sz="2400" dirty="0"/>
              <a:t>-&gt;4</a:t>
            </a:r>
            <a:r>
              <a:rPr lang="zh-Hant" altLang="en-US" sz="2400" dirty="0"/>
              <a:t> </a:t>
            </a:r>
            <a:r>
              <a:rPr lang="en-US" altLang="zh-Hant" sz="2400" dirty="0"/>
              <a:t>1s</a:t>
            </a:r>
            <a:r>
              <a:rPr lang="zh-Hant" altLang="en-US" sz="2400" dirty="0"/>
              <a:t> </a:t>
            </a:r>
            <a:r>
              <a:rPr lang="en-US" altLang="zh-Hant" sz="2400" dirty="0"/>
              <a:t>out</a:t>
            </a:r>
            <a:r>
              <a:rPr lang="zh-Hant" altLang="en-US" sz="2400" dirty="0"/>
              <a:t> </a:t>
            </a:r>
            <a:r>
              <a:rPr lang="en-US" altLang="zh-Hant" sz="2400" dirty="0"/>
              <a:t>of</a:t>
            </a:r>
            <a:r>
              <a:rPr lang="zh-Hant" altLang="en-US" sz="2400" dirty="0"/>
              <a:t> </a:t>
            </a:r>
            <a:r>
              <a:rPr lang="en-US" altLang="zh-Hant" sz="2400" dirty="0"/>
              <a:t>10</a:t>
            </a:r>
            <a:r>
              <a:rPr lang="zh-Hant" altLang="en-US" sz="2400" dirty="0"/>
              <a:t> </a:t>
            </a:r>
            <a:r>
              <a:rPr lang="en-US" altLang="zh-Hant" sz="2400" dirty="0"/>
              <a:t>bits.</a:t>
            </a:r>
            <a:r>
              <a:rPr lang="zh-Hant" altLang="en-US" sz="2400" dirty="0"/>
              <a:t> </a:t>
            </a:r>
            <a:r>
              <a:rPr lang="en-US" altLang="zh-Hant" sz="2400" dirty="0"/>
              <a:t>4/10</a:t>
            </a:r>
            <a:r>
              <a:rPr lang="zh-Hant" altLang="en-US" sz="2400" dirty="0"/>
              <a:t> </a:t>
            </a:r>
            <a:r>
              <a:rPr lang="en-US" altLang="zh-Hant" sz="2400" dirty="0"/>
              <a:t>=</a:t>
            </a:r>
            <a:r>
              <a:rPr lang="zh-Hant" altLang="en-US" sz="2400" dirty="0"/>
              <a:t> </a:t>
            </a:r>
            <a:r>
              <a:rPr lang="en-US" altLang="zh-Hant" sz="2400" dirty="0"/>
              <a:t>0.4</a:t>
            </a:r>
            <a:r>
              <a:rPr lang="zh-Hant" altLang="en-US" sz="2400" dirty="0"/>
              <a:t>  </a:t>
            </a:r>
            <a:endParaRPr lang="en-US" altLang="zh-Hant" sz="2400" dirty="0"/>
          </a:p>
          <a:p>
            <a:pPr lvl="1"/>
            <a:r>
              <a:rPr lang="en-US" altLang="zh-Hant" sz="2400" dirty="0"/>
              <a:t>We</a:t>
            </a:r>
            <a:r>
              <a:rPr lang="zh-Hant" altLang="en-US" sz="2400" dirty="0"/>
              <a:t> </a:t>
            </a:r>
            <a:r>
              <a:rPr lang="en-US" altLang="zh-Hant" sz="2400" dirty="0"/>
              <a:t>use</a:t>
            </a:r>
            <a:r>
              <a:rPr lang="zh-Hant" altLang="en-US" sz="2400" dirty="0"/>
              <a:t> </a:t>
            </a:r>
            <a:r>
              <a:rPr lang="en-US" altLang="zh-Hant" sz="2400" dirty="0"/>
              <a:t>the</a:t>
            </a:r>
            <a:r>
              <a:rPr lang="zh-Hant" altLang="en-US" sz="2400" dirty="0"/>
              <a:t> </a:t>
            </a:r>
            <a:r>
              <a:rPr lang="en-US" altLang="zh-Hant" sz="2400" dirty="0"/>
              <a:t>above</a:t>
            </a:r>
            <a:r>
              <a:rPr lang="zh-Hant" altLang="en-US" sz="2400" dirty="0"/>
              <a:t> </a:t>
            </a:r>
            <a:r>
              <a:rPr lang="en-US" altLang="zh-Hant" sz="2400" dirty="0"/>
              <a:t>bit-stream</a:t>
            </a:r>
            <a:r>
              <a:rPr lang="zh-Hant" altLang="en-US" sz="2400" dirty="0"/>
              <a:t> </a:t>
            </a:r>
            <a:r>
              <a:rPr lang="en-US" altLang="zh-Hant" sz="2400" dirty="0"/>
              <a:t>to</a:t>
            </a:r>
            <a:r>
              <a:rPr lang="zh-Hant" altLang="en-US" sz="2400" dirty="0"/>
              <a:t> </a:t>
            </a:r>
            <a:r>
              <a:rPr lang="en-US" altLang="zh-Hant" sz="2400" dirty="0"/>
              <a:t>represent</a:t>
            </a:r>
            <a:r>
              <a:rPr lang="zh-Hant" altLang="en-US" sz="2400" dirty="0"/>
              <a:t> </a:t>
            </a:r>
            <a:r>
              <a:rPr lang="en-US" altLang="zh-Hant" sz="2400" dirty="0"/>
              <a:t>the</a:t>
            </a:r>
            <a:r>
              <a:rPr lang="zh-Hant" altLang="en-US" sz="2400" dirty="0"/>
              <a:t> </a:t>
            </a:r>
            <a:r>
              <a:rPr lang="en-US" altLang="zh-Hant" sz="2400" dirty="0"/>
              <a:t>number</a:t>
            </a:r>
            <a:r>
              <a:rPr lang="zh-Hant" altLang="en-US" sz="2400" dirty="0"/>
              <a:t> </a:t>
            </a:r>
            <a:r>
              <a:rPr lang="en-US" altLang="zh-Hant" sz="2400" dirty="0"/>
              <a:t>between</a:t>
            </a:r>
            <a:r>
              <a:rPr lang="zh-Hant" altLang="en-US" sz="2400" dirty="0"/>
              <a:t> </a:t>
            </a:r>
            <a:r>
              <a:rPr lang="en-US" altLang="zh-Hant" sz="2400" dirty="0"/>
              <a:t>[0,1]</a:t>
            </a:r>
          </a:p>
          <a:p>
            <a:pPr lvl="1"/>
            <a:r>
              <a:rPr lang="en-US" altLang="zh-Hant" sz="2400" dirty="0">
                <a:solidFill>
                  <a:srgbClr val="FF0000"/>
                </a:solidFill>
              </a:rPr>
              <a:t>Question1:</a:t>
            </a:r>
            <a:r>
              <a:rPr lang="zh-Hant" altLang="en-US" sz="2400" dirty="0">
                <a:solidFill>
                  <a:srgbClr val="FF0000"/>
                </a:solidFill>
              </a:rPr>
              <a:t> </a:t>
            </a:r>
            <a:r>
              <a:rPr lang="en-US" altLang="zh-Hant" sz="2400" dirty="0">
                <a:solidFill>
                  <a:srgbClr val="FF0000"/>
                </a:solidFill>
              </a:rPr>
              <a:t>How</a:t>
            </a:r>
            <a:r>
              <a:rPr lang="zh-Hant" altLang="en-US" sz="2400" dirty="0">
                <a:solidFill>
                  <a:srgbClr val="FF0000"/>
                </a:solidFill>
              </a:rPr>
              <a:t> </a:t>
            </a:r>
            <a:r>
              <a:rPr lang="en-US" altLang="zh-Hant" sz="2400" dirty="0">
                <a:solidFill>
                  <a:srgbClr val="FF0000"/>
                </a:solidFill>
              </a:rPr>
              <a:t>many</a:t>
            </a:r>
            <a:r>
              <a:rPr lang="zh-Hant" altLang="en-US" sz="2400" dirty="0">
                <a:solidFill>
                  <a:srgbClr val="FF0000"/>
                </a:solidFill>
              </a:rPr>
              <a:t> </a:t>
            </a:r>
            <a:r>
              <a:rPr lang="en-US" altLang="zh-Hant" sz="2400" dirty="0">
                <a:solidFill>
                  <a:srgbClr val="FF0000"/>
                </a:solidFill>
              </a:rPr>
              <a:t>1s</a:t>
            </a:r>
            <a:r>
              <a:rPr lang="zh-Hant" altLang="en-US" sz="2400" dirty="0">
                <a:solidFill>
                  <a:srgbClr val="FF0000"/>
                </a:solidFill>
              </a:rPr>
              <a:t> </a:t>
            </a:r>
            <a:r>
              <a:rPr lang="en-US" altLang="zh-Hant" sz="2400" dirty="0">
                <a:solidFill>
                  <a:srgbClr val="FF0000"/>
                </a:solidFill>
              </a:rPr>
              <a:t>do</a:t>
            </a:r>
            <a:r>
              <a:rPr lang="zh-Hant" altLang="en-US" sz="2400" dirty="0">
                <a:solidFill>
                  <a:srgbClr val="FF0000"/>
                </a:solidFill>
              </a:rPr>
              <a:t> </a:t>
            </a:r>
            <a:r>
              <a:rPr lang="en-US" altLang="zh-Hant" sz="2400" dirty="0">
                <a:solidFill>
                  <a:srgbClr val="FF0000"/>
                </a:solidFill>
              </a:rPr>
              <a:t>we</a:t>
            </a:r>
            <a:r>
              <a:rPr lang="zh-Hant" altLang="en-US" sz="2400" dirty="0">
                <a:solidFill>
                  <a:srgbClr val="FF0000"/>
                </a:solidFill>
              </a:rPr>
              <a:t> </a:t>
            </a:r>
            <a:r>
              <a:rPr lang="en-US" altLang="zh-Hant" sz="2400" dirty="0">
                <a:solidFill>
                  <a:srgbClr val="FF0000"/>
                </a:solidFill>
              </a:rPr>
              <a:t>need</a:t>
            </a:r>
            <a:r>
              <a:rPr lang="zh-Hant" altLang="en-US" sz="2400" dirty="0">
                <a:solidFill>
                  <a:srgbClr val="FF0000"/>
                </a:solidFill>
              </a:rPr>
              <a:t> </a:t>
            </a:r>
            <a:r>
              <a:rPr lang="en-US" altLang="zh-Hant" sz="2400" dirty="0">
                <a:solidFill>
                  <a:srgbClr val="FF0000"/>
                </a:solidFill>
              </a:rPr>
              <a:t>to</a:t>
            </a:r>
            <a:r>
              <a:rPr lang="zh-Hant" altLang="en-US" sz="2400" dirty="0">
                <a:solidFill>
                  <a:srgbClr val="FF0000"/>
                </a:solidFill>
              </a:rPr>
              <a:t> </a:t>
            </a:r>
            <a:r>
              <a:rPr lang="en-US" altLang="zh-Hant" sz="2400" dirty="0">
                <a:solidFill>
                  <a:srgbClr val="FF0000"/>
                </a:solidFill>
              </a:rPr>
              <a:t>represent</a:t>
            </a:r>
            <a:r>
              <a:rPr lang="zh-Hant" altLang="en-US" sz="2400" dirty="0">
                <a:solidFill>
                  <a:srgbClr val="FF0000"/>
                </a:solidFill>
              </a:rPr>
              <a:t> </a:t>
            </a:r>
            <a:r>
              <a:rPr lang="en-US" altLang="zh-Hant" sz="2400" dirty="0">
                <a:solidFill>
                  <a:srgbClr val="FF0000"/>
                </a:solidFill>
              </a:rPr>
              <a:t>0.4</a:t>
            </a:r>
            <a:r>
              <a:rPr lang="zh-Hant" altLang="en-US" sz="2400" dirty="0">
                <a:solidFill>
                  <a:srgbClr val="FF0000"/>
                </a:solidFill>
              </a:rPr>
              <a:t> </a:t>
            </a:r>
            <a:r>
              <a:rPr lang="en-US" altLang="zh-Hant" sz="2400" dirty="0">
                <a:solidFill>
                  <a:srgbClr val="FF0000"/>
                </a:solidFill>
              </a:rPr>
              <a:t>in</a:t>
            </a:r>
            <a:r>
              <a:rPr lang="zh-Hant" altLang="en-US" sz="2400" dirty="0">
                <a:solidFill>
                  <a:srgbClr val="FF0000"/>
                </a:solidFill>
              </a:rPr>
              <a:t> </a:t>
            </a:r>
            <a:r>
              <a:rPr lang="en-US" altLang="zh-Hant" sz="2400" dirty="0">
                <a:solidFill>
                  <a:srgbClr val="FF0000"/>
                </a:solidFill>
              </a:rPr>
              <a:t>the</a:t>
            </a:r>
            <a:r>
              <a:rPr lang="zh-Hant" altLang="en-US" sz="2400" dirty="0">
                <a:solidFill>
                  <a:srgbClr val="FF0000"/>
                </a:solidFill>
              </a:rPr>
              <a:t> </a:t>
            </a:r>
            <a:r>
              <a:rPr lang="en-US" altLang="zh-Hant" sz="2400" dirty="0">
                <a:solidFill>
                  <a:srgbClr val="FF0000"/>
                </a:solidFill>
              </a:rPr>
              <a:t>range</a:t>
            </a:r>
            <a:r>
              <a:rPr lang="zh-Hant" altLang="en-US" sz="2400" dirty="0">
                <a:solidFill>
                  <a:srgbClr val="FF0000"/>
                </a:solidFill>
              </a:rPr>
              <a:t> </a:t>
            </a:r>
            <a:r>
              <a:rPr lang="en-US" altLang="zh-Hant" sz="2400" dirty="0">
                <a:solidFill>
                  <a:srgbClr val="FF0000"/>
                </a:solidFill>
              </a:rPr>
              <a:t>of</a:t>
            </a:r>
            <a:r>
              <a:rPr lang="zh-Hant" altLang="en-US" sz="2400" dirty="0">
                <a:solidFill>
                  <a:srgbClr val="FF0000"/>
                </a:solidFill>
              </a:rPr>
              <a:t> </a:t>
            </a:r>
            <a:r>
              <a:rPr lang="en-US" altLang="zh-Hant" sz="2400" dirty="0">
                <a:solidFill>
                  <a:srgbClr val="FF0000"/>
                </a:solidFill>
              </a:rPr>
              <a:t>[-1,</a:t>
            </a:r>
            <a:r>
              <a:rPr lang="zh-Hant" altLang="en-US" sz="2400" dirty="0">
                <a:solidFill>
                  <a:srgbClr val="FF0000"/>
                </a:solidFill>
              </a:rPr>
              <a:t> </a:t>
            </a:r>
            <a:r>
              <a:rPr lang="en-US" altLang="zh-Hant" sz="2400" dirty="0">
                <a:solidFill>
                  <a:srgbClr val="FF0000"/>
                </a:solidFill>
              </a:rPr>
              <a:t>1]?</a:t>
            </a:r>
          </a:p>
          <a:p>
            <a:pPr marL="457200" lvl="1" indent="0">
              <a:buNone/>
            </a:pPr>
            <a:endParaRPr lang="en-US" altLang="zh-Hant" sz="2400" dirty="0"/>
          </a:p>
        </p:txBody>
      </p:sp>
    </p:spTree>
    <p:extLst>
      <p:ext uri="{BB962C8B-B14F-4D97-AF65-F5344CB8AC3E}">
        <p14:creationId xmlns:p14="http://schemas.microsoft.com/office/powerpoint/2010/main" val="3566706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E64A8-574D-3848-807B-CF59A307E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ant" dirty="0"/>
              <a:t>Research</a:t>
            </a:r>
            <a:r>
              <a:rPr lang="zh-Hant" altLang="en-US" dirty="0"/>
              <a:t> </a:t>
            </a:r>
            <a:r>
              <a:rPr lang="en-US" altLang="zh-Hant" dirty="0"/>
              <a:t>Motivation	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CB741D-FBD4-A04D-AE07-055F69D7D3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Hant" dirty="0"/>
              <a:t>SC-DCNN:</a:t>
            </a:r>
            <a:r>
              <a:rPr lang="zh-Hant" altLang="en-US" dirty="0"/>
              <a:t> </a:t>
            </a:r>
            <a:r>
              <a:rPr lang="en-US" altLang="zh-Hant" dirty="0"/>
              <a:t>Stochastic</a:t>
            </a:r>
            <a:r>
              <a:rPr lang="zh-Hant" altLang="en-US" dirty="0"/>
              <a:t> </a:t>
            </a:r>
            <a:r>
              <a:rPr lang="en-US" altLang="zh-Hant" dirty="0"/>
              <a:t>Computing</a:t>
            </a:r>
            <a:r>
              <a:rPr lang="zh-Hant" altLang="en-US" dirty="0"/>
              <a:t> </a:t>
            </a:r>
            <a:r>
              <a:rPr lang="en-US" altLang="zh-Hant" dirty="0"/>
              <a:t>+</a:t>
            </a:r>
            <a:r>
              <a:rPr lang="zh-Hant" altLang="en-US" dirty="0"/>
              <a:t> </a:t>
            </a:r>
            <a:r>
              <a:rPr lang="en-US" altLang="zh-Hant" dirty="0"/>
              <a:t>Deep</a:t>
            </a:r>
            <a:r>
              <a:rPr lang="zh-Hant" altLang="en-US" dirty="0"/>
              <a:t> </a:t>
            </a:r>
            <a:r>
              <a:rPr lang="en-US" altLang="zh-Hant" dirty="0"/>
              <a:t>Convolutional</a:t>
            </a:r>
            <a:r>
              <a:rPr lang="zh-Hant" altLang="en-US" dirty="0"/>
              <a:t> </a:t>
            </a:r>
            <a:r>
              <a:rPr lang="en-US" altLang="zh-Hant" dirty="0"/>
              <a:t>Neural</a:t>
            </a:r>
            <a:r>
              <a:rPr lang="zh-Hant" altLang="en-US" dirty="0"/>
              <a:t> </a:t>
            </a:r>
            <a:r>
              <a:rPr lang="en-US" altLang="zh-Hant" dirty="0"/>
              <a:t>Network</a:t>
            </a:r>
          </a:p>
          <a:p>
            <a:r>
              <a:rPr lang="en-US" altLang="zh-Hant" dirty="0"/>
              <a:t>H</a:t>
            </a:r>
            <a:r>
              <a:rPr lang="en-US" dirty="0"/>
              <a:t>igh scalability and ultra-low hardware</a:t>
            </a:r>
            <a:r>
              <a:rPr lang="zh-Hant" altLang="en-US" dirty="0"/>
              <a:t> </a:t>
            </a:r>
            <a:r>
              <a:rPr lang="en-US" dirty="0"/>
              <a:t>footprint</a:t>
            </a:r>
          </a:p>
          <a:p>
            <a:pPr lvl="1"/>
            <a:r>
              <a:rPr lang="en-US" altLang="zh-Hant" dirty="0"/>
              <a:t>0100110100</a:t>
            </a:r>
            <a:r>
              <a:rPr lang="zh-Hant" altLang="en-US" dirty="0"/>
              <a:t> </a:t>
            </a:r>
            <a:r>
              <a:rPr lang="en-US" altLang="zh-Hant" dirty="0"/>
              <a:t>=</a:t>
            </a:r>
            <a:r>
              <a:rPr lang="zh-Hant" altLang="en-US" dirty="0"/>
              <a:t> </a:t>
            </a:r>
            <a:r>
              <a:rPr lang="en-US" altLang="zh-Hant" dirty="0"/>
              <a:t>01100</a:t>
            </a:r>
            <a:endParaRPr lang="en-US" dirty="0"/>
          </a:p>
          <a:p>
            <a:endParaRPr lang="en-US" altLang="zh-Hant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CCED65-BDCA-5B4E-99ED-DA2A1A8316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905" y="4316295"/>
            <a:ext cx="2819400" cy="1206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B47850D-12F3-044C-875C-D56E88EC901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772"/>
          <a:stretch/>
        </p:blipFill>
        <p:spPr>
          <a:xfrm>
            <a:off x="4568265" y="4570353"/>
            <a:ext cx="4269640" cy="69838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B3705E5-E46C-914E-8D37-171A45B693E6}"/>
              </a:ext>
            </a:extLst>
          </p:cNvPr>
          <p:cNvSpPr txBox="1"/>
          <p:nvPr/>
        </p:nvSpPr>
        <p:spPr>
          <a:xfrm>
            <a:off x="892287" y="5595445"/>
            <a:ext cx="31277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ant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Conventional</a:t>
            </a:r>
            <a:r>
              <a:rPr lang="zh-Hant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Hant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multiplier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62ADC4-4F8E-C84F-A4F0-4E4AC06A8F55}"/>
              </a:ext>
            </a:extLst>
          </p:cNvPr>
          <p:cNvSpPr txBox="1"/>
          <p:nvPr/>
        </p:nvSpPr>
        <p:spPr>
          <a:xfrm>
            <a:off x="5569758" y="5608419"/>
            <a:ext cx="19255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ant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</a:t>
            </a:r>
            <a:r>
              <a:rPr lang="zh-Hant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Hant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multiplier</a:t>
            </a:r>
            <a:r>
              <a:rPr lang="zh-Hant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4623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51EB20-4CFC-2942-8455-1743AE03E8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ant" dirty="0"/>
              <a:t>Technical</a:t>
            </a:r>
            <a:r>
              <a:rPr lang="zh-Hant" altLang="en-US" dirty="0"/>
              <a:t> </a:t>
            </a:r>
            <a:r>
              <a:rPr lang="en-US" altLang="zh-Hant" dirty="0"/>
              <a:t>contributions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35790D-90DF-9240-8F80-C7D02BC0C1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Applying SC to DCNNs</a:t>
            </a:r>
          </a:p>
          <a:p>
            <a:r>
              <a:rPr lang="en-US" altLang="zh-Hant" dirty="0"/>
              <a:t>Hardware</a:t>
            </a:r>
            <a:r>
              <a:rPr lang="zh-Hant" altLang="en-US" dirty="0"/>
              <a:t> </a:t>
            </a:r>
            <a:r>
              <a:rPr lang="en-US" altLang="zh-Hant" dirty="0"/>
              <a:t>oriented</a:t>
            </a:r>
            <a:r>
              <a:rPr lang="zh-Hant" altLang="en-US" dirty="0"/>
              <a:t> </a:t>
            </a:r>
            <a:r>
              <a:rPr lang="en-US" altLang="zh-Hant" dirty="0"/>
              <a:t>design.</a:t>
            </a:r>
            <a:endParaRPr lang="en-US" dirty="0"/>
          </a:p>
          <a:p>
            <a:pPr lvl="1"/>
            <a:r>
              <a:rPr lang="en-US" altLang="zh-Hant" dirty="0"/>
              <a:t>Weight</a:t>
            </a:r>
            <a:r>
              <a:rPr lang="zh-Hant" altLang="en-US" dirty="0"/>
              <a:t> </a:t>
            </a:r>
            <a:r>
              <a:rPr lang="en-US" altLang="zh-Hant" dirty="0"/>
              <a:t>storage</a:t>
            </a:r>
            <a:r>
              <a:rPr lang="zh-Hant" altLang="en-US" dirty="0"/>
              <a:t> </a:t>
            </a:r>
            <a:endParaRPr lang="en-US" altLang="zh-Hant" dirty="0"/>
          </a:p>
          <a:p>
            <a:pPr lvl="1"/>
            <a:r>
              <a:rPr lang="en-US" altLang="zh-Hant" dirty="0"/>
              <a:t>proposed</a:t>
            </a:r>
            <a:r>
              <a:rPr lang="zh-Hant" altLang="en-US" dirty="0"/>
              <a:t> </a:t>
            </a:r>
            <a:r>
              <a:rPr lang="en-US" altLang="zh-Hant" dirty="0"/>
              <a:t>a</a:t>
            </a:r>
            <a:r>
              <a:rPr lang="zh-Hant" altLang="en-US" dirty="0"/>
              <a:t> </a:t>
            </a:r>
            <a:r>
              <a:rPr lang="en-US" dirty="0"/>
              <a:t> Approximate parallel counter (APC)</a:t>
            </a:r>
            <a:r>
              <a:rPr lang="en-US" altLang="zh-Hant" dirty="0"/>
              <a:t>-based</a:t>
            </a:r>
            <a:r>
              <a:rPr lang="zh-Hant" altLang="en-US" dirty="0"/>
              <a:t> </a:t>
            </a:r>
            <a:r>
              <a:rPr lang="en-US" altLang="zh-Hant" dirty="0"/>
              <a:t>method</a:t>
            </a:r>
            <a:r>
              <a:rPr lang="zh-Hant" altLang="en-US" dirty="0"/>
              <a:t> </a:t>
            </a:r>
            <a:r>
              <a:rPr lang="en-US" altLang="zh-Hant" dirty="0"/>
              <a:t>for</a:t>
            </a:r>
            <a:r>
              <a:rPr lang="zh-Hant" altLang="en-US" dirty="0"/>
              <a:t> </a:t>
            </a:r>
            <a:r>
              <a:rPr lang="en-US" altLang="zh-Hant" dirty="0"/>
              <a:t>basic</a:t>
            </a:r>
            <a:r>
              <a:rPr lang="zh-Hant" altLang="en-US" dirty="0"/>
              <a:t> </a:t>
            </a:r>
            <a:r>
              <a:rPr lang="en-US" altLang="zh-Hant" dirty="0"/>
              <a:t>operation.</a:t>
            </a:r>
          </a:p>
          <a:p>
            <a:pPr lvl="2"/>
            <a:r>
              <a:rPr lang="en-US" altLang="zh-Hant" dirty="0">
                <a:solidFill>
                  <a:srgbClr val="FF0000"/>
                </a:solidFill>
              </a:rPr>
              <a:t>Question</a:t>
            </a:r>
            <a:r>
              <a:rPr lang="zh-Hant" altLang="en-US" dirty="0">
                <a:solidFill>
                  <a:srgbClr val="FF0000"/>
                </a:solidFill>
              </a:rPr>
              <a:t> </a:t>
            </a:r>
            <a:r>
              <a:rPr lang="en-US" altLang="zh-Hant" dirty="0">
                <a:solidFill>
                  <a:srgbClr val="FF0000"/>
                </a:solidFill>
              </a:rPr>
              <a:t>2:</a:t>
            </a:r>
            <a:r>
              <a:rPr lang="en-US" dirty="0">
                <a:solidFill>
                  <a:srgbClr val="FF0000"/>
                </a:solidFill>
              </a:rPr>
              <a:t> </a:t>
            </a:r>
          </a:p>
          <a:p>
            <a:pPr marL="914400" lvl="2" indent="0">
              <a:buNone/>
            </a:pPr>
            <a:endParaRPr lang="en-US" altLang="zh-Hant" dirty="0"/>
          </a:p>
          <a:p>
            <a:pPr lvl="1"/>
            <a:endParaRPr lang="en-US" altLang="zh-Hant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4D8D84-C2E4-874A-840E-D800BB890A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357" b="12500"/>
          <a:stretch/>
        </p:blipFill>
        <p:spPr>
          <a:xfrm>
            <a:off x="4568265" y="2560319"/>
            <a:ext cx="2184400" cy="4702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1D3326-67BD-6F4A-9D61-96081F1085A0}"/>
              </a:ext>
            </a:extLst>
          </p:cNvPr>
          <p:cNvSpPr txBox="1"/>
          <p:nvPr/>
        </p:nvSpPr>
        <p:spPr>
          <a:xfrm>
            <a:off x="0" y="5734594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8B82DA-215F-1742-B1D6-D63645758301}"/>
              </a:ext>
            </a:extLst>
          </p:cNvPr>
          <p:cNvSpPr txBox="1"/>
          <p:nvPr/>
        </p:nvSpPr>
        <p:spPr>
          <a:xfrm>
            <a:off x="3558271" y="4146860"/>
            <a:ext cx="155683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0010010</a:t>
            </a:r>
            <a:r>
              <a:rPr lang="en-US" altLang="zh-Hant" dirty="0"/>
              <a:t>1</a:t>
            </a:r>
            <a:endParaRPr lang="en-US" dirty="0"/>
          </a:p>
          <a:p>
            <a:r>
              <a:rPr lang="en-US" dirty="0"/>
              <a:t>11001010</a:t>
            </a:r>
          </a:p>
          <a:p>
            <a:r>
              <a:rPr lang="en-US" dirty="0"/>
              <a:t>11101111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88A420-ABBD-C543-AB81-1294F2A97D06}"/>
              </a:ext>
            </a:extLst>
          </p:cNvPr>
          <p:cNvSpPr txBox="1"/>
          <p:nvPr/>
        </p:nvSpPr>
        <p:spPr>
          <a:xfrm>
            <a:off x="6409509" y="4120009"/>
            <a:ext cx="15340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10011000</a:t>
            </a:r>
          </a:p>
          <a:p>
            <a:r>
              <a:rPr lang="en-US" dirty="0"/>
              <a:t>11001010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35D8AC-D8A8-8F48-A549-9CB0CE95C152}"/>
              </a:ext>
            </a:extLst>
          </p:cNvPr>
          <p:cNvSpPr txBox="1"/>
          <p:nvPr/>
        </p:nvSpPr>
        <p:spPr>
          <a:xfrm>
            <a:off x="5047797" y="4146860"/>
            <a:ext cx="6126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ant" dirty="0"/>
              <a:t>3/8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AE2C8B2-829D-D54C-8AED-BBC464795F16}"/>
              </a:ext>
            </a:extLst>
          </p:cNvPr>
          <p:cNvSpPr txBox="1"/>
          <p:nvPr/>
        </p:nvSpPr>
        <p:spPr>
          <a:xfrm>
            <a:off x="5025919" y="4516191"/>
            <a:ext cx="6126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ant" dirty="0"/>
              <a:t>4/8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E1AC27-3EE4-2A40-9600-BF686F04B633}"/>
              </a:ext>
            </a:extLst>
          </p:cNvPr>
          <p:cNvSpPr txBox="1"/>
          <p:nvPr/>
        </p:nvSpPr>
        <p:spPr>
          <a:xfrm>
            <a:off x="5025919" y="4885522"/>
            <a:ext cx="6126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ant" dirty="0"/>
              <a:t>7/8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60A43C3-DA3B-F443-B415-D15AA846D705}"/>
              </a:ext>
            </a:extLst>
          </p:cNvPr>
          <p:cNvSpPr txBox="1"/>
          <p:nvPr/>
        </p:nvSpPr>
        <p:spPr>
          <a:xfrm>
            <a:off x="7934704" y="4120009"/>
            <a:ext cx="6126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ant" dirty="0"/>
              <a:t>3/8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C13618D-9A28-5943-8F57-90FBA0C57BAA}"/>
              </a:ext>
            </a:extLst>
          </p:cNvPr>
          <p:cNvSpPr txBox="1"/>
          <p:nvPr/>
        </p:nvSpPr>
        <p:spPr>
          <a:xfrm>
            <a:off x="7934704" y="4477560"/>
            <a:ext cx="6126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ant" dirty="0"/>
              <a:t>4/8</a:t>
            </a:r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17BD6BE-2951-314C-9462-92B035C097BC}"/>
              </a:ext>
            </a:extLst>
          </p:cNvPr>
          <p:cNvCxnSpPr/>
          <p:nvPr/>
        </p:nvCxnSpPr>
        <p:spPr bwMode="auto">
          <a:xfrm>
            <a:off x="3558271" y="4939225"/>
            <a:ext cx="2215512" cy="0"/>
          </a:xfrm>
          <a:prstGeom prst="line">
            <a:avLst/>
          </a:prstGeom>
          <a:ln w="3810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9CD32D7-2145-0A4A-8630-7954A66F9037}"/>
              </a:ext>
            </a:extLst>
          </p:cNvPr>
          <p:cNvSpPr txBox="1"/>
          <p:nvPr/>
        </p:nvSpPr>
        <p:spPr>
          <a:xfrm>
            <a:off x="3117125" y="4423857"/>
            <a:ext cx="4411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ant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39CDD8B-6D1C-264D-A128-8835E279B7EC}"/>
              </a:ext>
            </a:extLst>
          </p:cNvPr>
          <p:cNvCxnSpPr/>
          <p:nvPr/>
        </p:nvCxnSpPr>
        <p:spPr bwMode="auto">
          <a:xfrm>
            <a:off x="6331860" y="4924711"/>
            <a:ext cx="2215512" cy="0"/>
          </a:xfrm>
          <a:prstGeom prst="line">
            <a:avLst/>
          </a:prstGeom>
          <a:ln w="3810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7AF1A6C-FF9B-114F-B10E-125F27595F92}"/>
              </a:ext>
            </a:extLst>
          </p:cNvPr>
          <p:cNvSpPr txBox="1"/>
          <p:nvPr/>
        </p:nvSpPr>
        <p:spPr>
          <a:xfrm>
            <a:off x="6103034" y="4477559"/>
            <a:ext cx="4411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ant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2621E64-B88C-9A4E-8CFB-EE48F457D88B}"/>
              </a:ext>
            </a:extLst>
          </p:cNvPr>
          <p:cNvSpPr txBox="1"/>
          <p:nvPr/>
        </p:nvSpPr>
        <p:spPr>
          <a:xfrm>
            <a:off x="6309998" y="4885705"/>
            <a:ext cx="24810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 11011010</a:t>
            </a:r>
            <a:r>
              <a:rPr lang="zh-Hant" altLang="en-US" dirty="0">
                <a:solidFill>
                  <a:srgbClr val="FF0000"/>
                </a:solidFill>
              </a:rPr>
              <a:t>   </a:t>
            </a:r>
            <a:r>
              <a:rPr lang="en-US" altLang="zh-Hant" dirty="0">
                <a:solidFill>
                  <a:srgbClr val="FF0000"/>
                </a:solidFill>
              </a:rPr>
              <a:t>5/8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F863189-1317-B14D-A5F7-A4D94F88E5AB}"/>
              </a:ext>
            </a:extLst>
          </p:cNvPr>
          <p:cNvSpPr txBox="1"/>
          <p:nvPr/>
        </p:nvSpPr>
        <p:spPr>
          <a:xfrm>
            <a:off x="2014267" y="5384471"/>
            <a:ext cx="53035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ant" dirty="0"/>
              <a:t>rescale</a:t>
            </a:r>
            <a:r>
              <a:rPr lang="zh-Hant" altLang="en-US" dirty="0"/>
              <a:t> </a:t>
            </a:r>
            <a:r>
              <a:rPr lang="en-US" altLang="zh-Hant" dirty="0"/>
              <a:t>to</a:t>
            </a:r>
            <a:r>
              <a:rPr lang="zh-Hant" altLang="en-US" dirty="0"/>
              <a:t> </a:t>
            </a:r>
            <a:r>
              <a:rPr lang="en-US" altLang="zh-Hant" dirty="0"/>
              <a:t>make</a:t>
            </a:r>
            <a:r>
              <a:rPr lang="zh-Hant" altLang="en-US" dirty="0"/>
              <a:t> </a:t>
            </a:r>
            <a:r>
              <a:rPr lang="en-US" altLang="zh-Hant" dirty="0"/>
              <a:t>sure</a:t>
            </a:r>
            <a:r>
              <a:rPr lang="zh-Hant" altLang="en-US" dirty="0"/>
              <a:t> </a:t>
            </a:r>
            <a:r>
              <a:rPr lang="en-US" dirty="0"/>
              <a:t>very few 1’s in the bit-streams</a:t>
            </a:r>
          </a:p>
        </p:txBody>
      </p:sp>
    </p:spTree>
    <p:extLst>
      <p:ext uri="{BB962C8B-B14F-4D97-AF65-F5344CB8AC3E}">
        <p14:creationId xmlns:p14="http://schemas.microsoft.com/office/powerpoint/2010/main" val="3307454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1D57A243-6DE1-8943-8ED9-3EF480E97D3F}"/>
              </a:ext>
            </a:extLst>
          </p:cNvPr>
          <p:cNvSpPr txBox="1">
            <a:spLocks/>
          </p:cNvSpPr>
          <p:nvPr/>
        </p:nvSpPr>
        <p:spPr bwMode="auto">
          <a:xfrm>
            <a:off x="413871" y="993741"/>
            <a:ext cx="8613588" cy="52025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ts val="600"/>
              </a:spcBef>
              <a:spcAft>
                <a:spcPts val="600"/>
              </a:spcAft>
              <a:buClrTx/>
              <a:buChar char="•"/>
              <a:defRPr sz="3200">
                <a:solidFill>
                  <a:srgbClr val="000000"/>
                </a:solidFill>
                <a:latin typeface="Cambria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ts val="600"/>
              </a:spcBef>
              <a:spcAft>
                <a:spcPts val="600"/>
              </a:spcAft>
              <a:buClrTx/>
              <a:buChar char="–"/>
              <a:defRPr sz="2800">
                <a:solidFill>
                  <a:srgbClr val="000000"/>
                </a:solidFill>
                <a:latin typeface="Cambria"/>
                <a:ea typeface="+mn-ea"/>
              </a:defRPr>
            </a:lvl2pPr>
            <a:lvl3pPr marL="1143000" indent="-228600" algn="l" rtl="0" eaLnBrk="0" fontAlgn="base" hangingPunct="0">
              <a:spcBef>
                <a:spcPts val="600"/>
              </a:spcBef>
              <a:spcAft>
                <a:spcPts val="600"/>
              </a:spcAft>
              <a:buClrTx/>
              <a:buChar char="•"/>
              <a:defRPr sz="2400">
                <a:solidFill>
                  <a:srgbClr val="000000"/>
                </a:solidFill>
                <a:latin typeface="Cambria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ts val="1200"/>
              </a:spcAft>
              <a:buClrTx/>
              <a:buChar char="–"/>
              <a:defRPr sz="2000">
                <a:solidFill>
                  <a:srgbClr val="000000"/>
                </a:solidFill>
                <a:latin typeface="Cambria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ts val="1200"/>
              </a:spcAft>
              <a:buClrTx/>
              <a:buChar char="»"/>
              <a:defRPr sz="2000">
                <a:solidFill>
                  <a:srgbClr val="000000"/>
                </a:solidFill>
                <a:latin typeface="Cambria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3E7E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3E7E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3E7E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3E7E"/>
                </a:solidFill>
                <a:latin typeface="+mn-lt"/>
                <a:ea typeface="+mn-ea"/>
              </a:defRPr>
            </a:lvl9pPr>
          </a:lstStyle>
          <a:p>
            <a:r>
              <a:rPr lang="en-US" altLang="zh-Hant" kern="0" dirty="0"/>
              <a:t>APC-based</a:t>
            </a:r>
            <a:r>
              <a:rPr lang="zh-Hant" altLang="en-US" kern="0" dirty="0"/>
              <a:t> </a:t>
            </a:r>
            <a:r>
              <a:rPr lang="en-US" altLang="zh-Hant" kern="0" dirty="0"/>
              <a:t>inner</a:t>
            </a:r>
            <a:r>
              <a:rPr lang="zh-Hant" altLang="en-US" kern="0" dirty="0"/>
              <a:t> </a:t>
            </a:r>
            <a:r>
              <a:rPr lang="en-US" altLang="zh-Hant" kern="0" dirty="0"/>
              <a:t>product</a:t>
            </a:r>
          </a:p>
          <a:p>
            <a:pPr lvl="1"/>
            <a:r>
              <a:rPr lang="en-US" sz="2400" dirty="0"/>
              <a:t> number of inputs is n</a:t>
            </a:r>
            <a:r>
              <a:rPr lang="en-US" altLang="zh-Hant" sz="2400" dirty="0"/>
              <a:t>.</a:t>
            </a:r>
            <a:r>
              <a:rPr lang="zh-Hant" altLang="en-US" sz="2400" dirty="0"/>
              <a:t> </a:t>
            </a:r>
            <a:r>
              <a:rPr lang="en-US" sz="2400" dirty="0"/>
              <a:t>length of a bit-stream is m</a:t>
            </a:r>
          </a:p>
          <a:p>
            <a:pPr lvl="1"/>
            <a:r>
              <a:rPr lang="en-US" sz="2400" dirty="0"/>
              <a:t>the products of x’s</a:t>
            </a:r>
            <a:r>
              <a:rPr lang="zh-Hant" altLang="en-US" sz="2400" dirty="0"/>
              <a:t> </a:t>
            </a:r>
            <a:r>
              <a:rPr lang="en-US" sz="2400" dirty="0"/>
              <a:t>and w’s can be represented by a bit-matrix of size </a:t>
            </a:r>
            <a:r>
              <a:rPr lang="en-US" altLang="zh-Hant" sz="2400" dirty="0"/>
              <a:t>[</a:t>
            </a:r>
            <a:r>
              <a:rPr lang="en-US" sz="2400" dirty="0"/>
              <a:t>n</a:t>
            </a:r>
            <a:r>
              <a:rPr lang="en-US" altLang="zh-Hant" sz="2400" dirty="0"/>
              <a:t>,</a:t>
            </a:r>
            <a:r>
              <a:rPr lang="zh-Hant" altLang="en-US" sz="2400" dirty="0"/>
              <a:t> </a:t>
            </a:r>
            <a:r>
              <a:rPr lang="en-US" sz="2400" dirty="0"/>
              <a:t>m</a:t>
            </a:r>
            <a:r>
              <a:rPr lang="en-US" altLang="zh-Hant" sz="2400" dirty="0"/>
              <a:t>]</a:t>
            </a:r>
            <a:r>
              <a:rPr lang="en-US" sz="2400" dirty="0"/>
              <a:t> .</a:t>
            </a:r>
          </a:p>
          <a:p>
            <a:pPr lvl="1"/>
            <a:r>
              <a:rPr lang="en-US" sz="2400" dirty="0"/>
              <a:t>count the number of ones in</a:t>
            </a:r>
            <a:r>
              <a:rPr lang="zh-Hant" altLang="en-US" sz="2400" dirty="0"/>
              <a:t> </a:t>
            </a:r>
            <a:r>
              <a:rPr lang="en-US" sz="2400" dirty="0"/>
              <a:t>each column and represent the result in the binary format.</a:t>
            </a:r>
            <a:r>
              <a:rPr lang="zh-Hant" altLang="en-US" sz="2400" dirty="0"/>
              <a:t> </a:t>
            </a:r>
            <a:endParaRPr lang="en-US" altLang="zh-Hant" sz="2400" dirty="0"/>
          </a:p>
          <a:p>
            <a:pPr lvl="1"/>
            <a:r>
              <a:rPr lang="en-US" altLang="zh-Hant" sz="2400" dirty="0"/>
              <a:t>40% reduction of </a:t>
            </a:r>
            <a:r>
              <a:rPr lang="en-US" altLang="zh-Hant" sz="2400" dirty="0" err="1"/>
              <a:t>gatecount</a:t>
            </a:r>
            <a:r>
              <a:rPr lang="en-US" altLang="zh-Hant" sz="2400" dirty="0"/>
              <a:t>.</a:t>
            </a:r>
            <a:endParaRPr lang="en-US" sz="2400" dirty="0"/>
          </a:p>
          <a:p>
            <a:pPr lvl="1"/>
            <a:endParaRPr lang="en-US" dirty="0"/>
          </a:p>
          <a:p>
            <a:pPr lvl="1"/>
            <a:endParaRPr lang="en-US" kern="0" dirty="0"/>
          </a:p>
          <a:p>
            <a:pPr marL="914400" lvl="2" indent="0">
              <a:buFontTx/>
              <a:buNone/>
            </a:pPr>
            <a:endParaRPr lang="en-US" altLang="zh-Hant" kern="0" dirty="0"/>
          </a:p>
          <a:p>
            <a:pPr lvl="1"/>
            <a:endParaRPr lang="en-US" altLang="zh-Hant" kern="0" dirty="0"/>
          </a:p>
          <a:p>
            <a:endParaRPr lang="en-US" kern="0" dirty="0"/>
          </a:p>
          <a:p>
            <a:endParaRPr lang="en-US" kern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51EB20-4CFC-2942-8455-1743AE03E8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ant" dirty="0"/>
              <a:t>Technical</a:t>
            </a:r>
            <a:r>
              <a:rPr lang="zh-Hant" altLang="en-US" dirty="0"/>
              <a:t> </a:t>
            </a:r>
            <a:r>
              <a:rPr lang="en-US" altLang="zh-Hant" dirty="0"/>
              <a:t>contributions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1D3326-67BD-6F4A-9D61-96081F1085A0}"/>
              </a:ext>
            </a:extLst>
          </p:cNvPr>
          <p:cNvSpPr txBox="1"/>
          <p:nvPr/>
        </p:nvSpPr>
        <p:spPr>
          <a:xfrm>
            <a:off x="0" y="5734594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BEFDC10D-1CE6-734C-A94A-A27F61C19D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1031" y="4428309"/>
            <a:ext cx="3370455" cy="2325188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7DC1E868-C0B2-7241-A318-9AAC7AFAA8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5218" y="4581797"/>
            <a:ext cx="2324100" cy="217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116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96CC7E2-FC8B-4C41-8D97-CFE66903B9FA}"/>
              </a:ext>
            </a:extLst>
          </p:cNvPr>
          <p:cNvSpPr txBox="1">
            <a:spLocks/>
          </p:cNvSpPr>
          <p:nvPr/>
        </p:nvSpPr>
        <p:spPr bwMode="auto">
          <a:xfrm>
            <a:off x="261471" y="1207247"/>
            <a:ext cx="8613588" cy="52025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ts val="600"/>
              </a:spcBef>
              <a:spcAft>
                <a:spcPts val="600"/>
              </a:spcAft>
              <a:buClrTx/>
              <a:buChar char="•"/>
              <a:defRPr sz="3200">
                <a:solidFill>
                  <a:srgbClr val="000000"/>
                </a:solidFill>
                <a:latin typeface="Cambria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ts val="600"/>
              </a:spcBef>
              <a:spcAft>
                <a:spcPts val="600"/>
              </a:spcAft>
              <a:buClrTx/>
              <a:buChar char="–"/>
              <a:defRPr sz="2800">
                <a:solidFill>
                  <a:srgbClr val="000000"/>
                </a:solidFill>
                <a:latin typeface="Cambria"/>
                <a:ea typeface="+mn-ea"/>
              </a:defRPr>
            </a:lvl2pPr>
            <a:lvl3pPr marL="1143000" indent="-228600" algn="l" rtl="0" eaLnBrk="0" fontAlgn="base" hangingPunct="0">
              <a:spcBef>
                <a:spcPts val="600"/>
              </a:spcBef>
              <a:spcAft>
                <a:spcPts val="600"/>
              </a:spcAft>
              <a:buClrTx/>
              <a:buChar char="•"/>
              <a:defRPr sz="2400">
                <a:solidFill>
                  <a:srgbClr val="000000"/>
                </a:solidFill>
                <a:latin typeface="Cambria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ts val="1200"/>
              </a:spcAft>
              <a:buClrTx/>
              <a:buChar char="–"/>
              <a:defRPr sz="2000">
                <a:solidFill>
                  <a:srgbClr val="000000"/>
                </a:solidFill>
                <a:latin typeface="Cambria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ts val="1200"/>
              </a:spcAft>
              <a:buClrTx/>
              <a:buChar char="»"/>
              <a:defRPr sz="2000">
                <a:solidFill>
                  <a:srgbClr val="000000"/>
                </a:solidFill>
                <a:latin typeface="Cambria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3E7E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3E7E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3E7E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3E7E"/>
                </a:solidFill>
                <a:latin typeface="+mn-lt"/>
                <a:ea typeface="+mn-ea"/>
              </a:defRPr>
            </a:lvl9pPr>
          </a:lstStyle>
          <a:p>
            <a:r>
              <a:rPr lang="en-US" dirty="0" err="1"/>
              <a:t>Avg</a:t>
            </a:r>
            <a:r>
              <a:rPr lang="zh-Hant" altLang="en-US" dirty="0"/>
              <a:t> </a:t>
            </a:r>
            <a:r>
              <a:rPr lang="en-US" altLang="zh-Hant" dirty="0"/>
              <a:t>pooling</a:t>
            </a:r>
            <a:r>
              <a:rPr lang="en-US" dirty="0"/>
              <a:t> causes more information</a:t>
            </a:r>
            <a:r>
              <a:rPr lang="zh-Hant" altLang="en-US" dirty="0"/>
              <a:t> </a:t>
            </a:r>
            <a:r>
              <a:rPr lang="en-US" dirty="0"/>
              <a:t>loss than the hardware-oriented max pooling.</a:t>
            </a:r>
            <a:r>
              <a:rPr lang="zh-Hant" altLang="en-US" dirty="0"/>
              <a:t> </a:t>
            </a:r>
            <a:endParaRPr lang="en-US" altLang="zh-Hant" dirty="0"/>
          </a:p>
          <a:p>
            <a:pPr lvl="1"/>
            <a:r>
              <a:rPr lang="en-US" dirty="0"/>
              <a:t>the fractional part of the number</a:t>
            </a:r>
            <a:r>
              <a:rPr lang="zh-Hant" altLang="en-US" dirty="0"/>
              <a:t> </a:t>
            </a:r>
            <a:r>
              <a:rPr lang="en-US" dirty="0"/>
              <a:t>after average pooling is dropped</a:t>
            </a:r>
          </a:p>
          <a:p>
            <a:pPr lvl="1"/>
            <a:r>
              <a:rPr lang="en-US" altLang="zh-Hant" dirty="0"/>
              <a:t>Ex:</a:t>
            </a:r>
            <a:r>
              <a:rPr lang="zh-Hant" altLang="en-US" dirty="0"/>
              <a:t> </a:t>
            </a:r>
            <a:r>
              <a:rPr lang="en-US" altLang="zh-Hant" dirty="0"/>
              <a:t>mean</a:t>
            </a:r>
            <a:r>
              <a:rPr lang="en-US" dirty="0"/>
              <a:t> (2, 3, 4, 5)</a:t>
            </a:r>
            <a:r>
              <a:rPr lang="zh-Hant" altLang="en-US" dirty="0"/>
              <a:t> </a:t>
            </a:r>
            <a:r>
              <a:rPr lang="en-US" altLang="zh-Hant" dirty="0"/>
              <a:t>=</a:t>
            </a:r>
            <a:r>
              <a:rPr lang="en-US" dirty="0"/>
              <a:t> 3.5</a:t>
            </a:r>
            <a:r>
              <a:rPr lang="zh-Hant" altLang="en-US" dirty="0"/>
              <a:t> </a:t>
            </a:r>
            <a:r>
              <a:rPr lang="en-US" altLang="zh-Hant" dirty="0"/>
              <a:t>=</a:t>
            </a:r>
            <a:r>
              <a:rPr lang="zh-Hant" altLang="en-US" dirty="0"/>
              <a:t> </a:t>
            </a:r>
            <a:r>
              <a:rPr lang="en-US" dirty="0"/>
              <a:t>3 </a:t>
            </a:r>
            <a:r>
              <a:rPr lang="en-US" altLang="zh-Hant" dirty="0"/>
              <a:t>(binary)</a:t>
            </a:r>
            <a:r>
              <a:rPr lang="en-US" dirty="0"/>
              <a:t> </a:t>
            </a:r>
          </a:p>
          <a:p>
            <a:pPr lvl="1"/>
            <a:r>
              <a:rPr lang="en-US" altLang="zh-Hant" dirty="0"/>
              <a:t>Question3:</a:t>
            </a:r>
            <a:r>
              <a:rPr lang="zh-Hant" altLang="en-US" dirty="0"/>
              <a:t> </a:t>
            </a:r>
            <a:r>
              <a:rPr lang="en-US" altLang="zh-Hant" dirty="0"/>
              <a:t>What</a:t>
            </a:r>
            <a:r>
              <a:rPr lang="zh-Hant" altLang="en-US" dirty="0"/>
              <a:t> </a:t>
            </a:r>
            <a:r>
              <a:rPr lang="en-US" altLang="zh-Hant" dirty="0"/>
              <a:t>method</a:t>
            </a:r>
            <a:r>
              <a:rPr lang="zh-Hant" altLang="en-US" dirty="0"/>
              <a:t> </a:t>
            </a:r>
            <a:r>
              <a:rPr lang="en-US" altLang="zh-Hant" dirty="0"/>
              <a:t>will</a:t>
            </a:r>
            <a:r>
              <a:rPr lang="zh-Hant" altLang="en-US" dirty="0"/>
              <a:t> </a:t>
            </a:r>
            <a:r>
              <a:rPr lang="en-US" altLang="zh-Hant" dirty="0"/>
              <a:t>you</a:t>
            </a:r>
            <a:r>
              <a:rPr lang="zh-Hant" altLang="en-US" dirty="0"/>
              <a:t> </a:t>
            </a:r>
            <a:r>
              <a:rPr lang="en-US" altLang="zh-Hant" dirty="0"/>
              <a:t>propose?</a:t>
            </a:r>
            <a:endParaRPr lang="en-US" dirty="0"/>
          </a:p>
          <a:p>
            <a:pPr lvl="1"/>
            <a:endParaRPr lang="en-US" dirty="0"/>
          </a:p>
          <a:p>
            <a:endParaRPr lang="en-US" kern="0" dirty="0"/>
          </a:p>
          <a:p>
            <a:endParaRPr lang="en-US" kern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51EB20-4CFC-2942-8455-1743AE03E8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ant" dirty="0"/>
              <a:t>Technical</a:t>
            </a:r>
            <a:r>
              <a:rPr lang="zh-Hant" altLang="en-US" dirty="0"/>
              <a:t> </a:t>
            </a:r>
            <a:r>
              <a:rPr lang="en-US" altLang="zh-Hant" dirty="0"/>
              <a:t>contributions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09FABDA-E67A-3F48-AAAB-F4A7FED1357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714"/>
          <a:stretch/>
        </p:blipFill>
        <p:spPr>
          <a:xfrm>
            <a:off x="2493998" y="4524549"/>
            <a:ext cx="4598126" cy="212034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6E04184-E0D4-5A42-87A8-94E0324662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3627" y="3323308"/>
            <a:ext cx="6051432" cy="3354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737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E41CD2E-87DB-F341-B1B1-775D6AFB8AE4}"/>
              </a:ext>
            </a:extLst>
          </p:cNvPr>
          <p:cNvSpPr txBox="1">
            <a:spLocks/>
          </p:cNvSpPr>
          <p:nvPr/>
        </p:nvSpPr>
        <p:spPr bwMode="auto">
          <a:xfrm>
            <a:off x="261471" y="1207247"/>
            <a:ext cx="8613588" cy="52025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ts val="600"/>
              </a:spcBef>
              <a:spcAft>
                <a:spcPts val="600"/>
              </a:spcAft>
              <a:buClrTx/>
              <a:buChar char="•"/>
              <a:defRPr sz="3200">
                <a:solidFill>
                  <a:srgbClr val="000000"/>
                </a:solidFill>
                <a:latin typeface="Cambria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ts val="600"/>
              </a:spcBef>
              <a:spcAft>
                <a:spcPts val="600"/>
              </a:spcAft>
              <a:buClrTx/>
              <a:buChar char="–"/>
              <a:defRPr sz="2800">
                <a:solidFill>
                  <a:srgbClr val="000000"/>
                </a:solidFill>
                <a:latin typeface="Cambria"/>
                <a:ea typeface="+mn-ea"/>
              </a:defRPr>
            </a:lvl2pPr>
            <a:lvl3pPr marL="1143000" indent="-228600" algn="l" rtl="0" eaLnBrk="0" fontAlgn="base" hangingPunct="0">
              <a:spcBef>
                <a:spcPts val="600"/>
              </a:spcBef>
              <a:spcAft>
                <a:spcPts val="600"/>
              </a:spcAft>
              <a:buClrTx/>
              <a:buChar char="•"/>
              <a:defRPr sz="2400">
                <a:solidFill>
                  <a:srgbClr val="000000"/>
                </a:solidFill>
                <a:latin typeface="Cambria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ts val="1200"/>
              </a:spcAft>
              <a:buClrTx/>
              <a:buChar char="–"/>
              <a:defRPr sz="2000">
                <a:solidFill>
                  <a:srgbClr val="000000"/>
                </a:solidFill>
                <a:latin typeface="Cambria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ts val="1200"/>
              </a:spcAft>
              <a:buClrTx/>
              <a:buChar char="»"/>
              <a:defRPr sz="2000">
                <a:solidFill>
                  <a:srgbClr val="000000"/>
                </a:solidFill>
                <a:latin typeface="Cambria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3E7E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3E7E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3E7E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3E7E"/>
                </a:solidFill>
                <a:latin typeface="+mn-lt"/>
                <a:ea typeface="+mn-ea"/>
              </a:defRPr>
            </a:lvl9pPr>
          </a:lstStyle>
          <a:p>
            <a:r>
              <a:rPr lang="en-US" altLang="zh-Hant" kern="0" dirty="0"/>
              <a:t>Save</a:t>
            </a:r>
            <a:r>
              <a:rPr lang="zh-Hant" altLang="en-US" kern="0" dirty="0"/>
              <a:t> </a:t>
            </a:r>
            <a:r>
              <a:rPr lang="en-US" altLang="zh-Hant" kern="0" dirty="0"/>
              <a:t>storage</a:t>
            </a:r>
            <a:r>
              <a:rPr lang="zh-Hant" altLang="en-US" kern="0" dirty="0"/>
              <a:t> </a:t>
            </a:r>
            <a:r>
              <a:rPr lang="en-US" altLang="zh-Hant" kern="0" dirty="0"/>
              <a:t>from</a:t>
            </a:r>
            <a:r>
              <a:rPr lang="zh-Hant" altLang="en-US" kern="0" dirty="0"/>
              <a:t> </a:t>
            </a:r>
            <a:r>
              <a:rPr lang="en-US" altLang="zh-Hant" kern="0" dirty="0"/>
              <a:t>weight,</a:t>
            </a:r>
            <a:r>
              <a:rPr lang="zh-Hant" altLang="en-US" kern="0" dirty="0"/>
              <a:t> </a:t>
            </a:r>
            <a:r>
              <a:rPr lang="en-US" altLang="zh-Hant" kern="0" dirty="0"/>
              <a:t>inner</a:t>
            </a:r>
            <a:r>
              <a:rPr lang="zh-Hant" altLang="en-US" kern="0" dirty="0"/>
              <a:t> </a:t>
            </a:r>
            <a:r>
              <a:rPr lang="en-US" altLang="zh-Hant" kern="0" dirty="0"/>
              <a:t>product.</a:t>
            </a:r>
            <a:r>
              <a:rPr lang="zh-Hant" altLang="en-US" kern="0" dirty="0"/>
              <a:t> </a:t>
            </a:r>
            <a:endParaRPr lang="en-US" altLang="zh-Hant" kern="0" dirty="0"/>
          </a:p>
          <a:p>
            <a:r>
              <a:rPr lang="en-US" altLang="zh-Hant" kern="0" dirty="0" err="1"/>
              <a:t>ASIC:Image</a:t>
            </a:r>
            <a:r>
              <a:rPr lang="en-US" altLang="zh-Hant" kern="0" dirty="0"/>
              <a:t>/sec/area</a:t>
            </a:r>
            <a:r>
              <a:rPr lang="zh-Hant" altLang="en-US" kern="0" dirty="0"/>
              <a:t> </a:t>
            </a:r>
            <a:r>
              <a:rPr lang="en-US" altLang="zh-Hant" kern="0" dirty="0"/>
              <a:t>or</a:t>
            </a:r>
            <a:r>
              <a:rPr lang="zh-Hant" altLang="en-US" kern="0" dirty="0"/>
              <a:t> </a:t>
            </a:r>
            <a:r>
              <a:rPr lang="en-US" altLang="zh-Hant" kern="0" dirty="0"/>
              <a:t>Image/sec/watt</a:t>
            </a:r>
            <a:r>
              <a:rPr lang="zh-Hant" altLang="en-US" kern="0" dirty="0"/>
              <a:t> </a:t>
            </a:r>
            <a:endParaRPr lang="en-US" altLang="zh-Hant" kern="0" dirty="0"/>
          </a:p>
          <a:p>
            <a:r>
              <a:rPr lang="en-US" altLang="zh-Hant" kern="0" dirty="0"/>
              <a:t>GPU:</a:t>
            </a:r>
            <a:r>
              <a:rPr lang="zh-Hant" altLang="en-US" kern="0" dirty="0"/>
              <a:t> </a:t>
            </a:r>
            <a:r>
              <a:rPr lang="en-US" altLang="zh-Hant" kern="0" dirty="0"/>
              <a:t>Image/sec</a:t>
            </a:r>
          </a:p>
          <a:p>
            <a:pPr marL="0" indent="0">
              <a:buNone/>
            </a:pPr>
            <a:endParaRPr lang="en-US" kern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B8C355-34E8-3647-B31E-EBE1732F05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ant" dirty="0"/>
              <a:t>Experimental</a:t>
            </a:r>
            <a:r>
              <a:rPr lang="zh-Hant" altLang="en-US" dirty="0"/>
              <a:t> </a:t>
            </a:r>
            <a:r>
              <a:rPr lang="en-US" altLang="zh-Hant" dirty="0"/>
              <a:t>Results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E95F736-27B0-D34B-8833-0BDF77BDB5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484" y="4249473"/>
            <a:ext cx="8613775" cy="1950288"/>
          </a:xfrm>
        </p:spPr>
      </p:pic>
    </p:spTree>
    <p:extLst>
      <p:ext uri="{BB962C8B-B14F-4D97-AF65-F5344CB8AC3E}">
        <p14:creationId xmlns:p14="http://schemas.microsoft.com/office/powerpoint/2010/main" val="1995267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8C355-34E8-3647-B31E-EBE1732F05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ant" dirty="0"/>
              <a:t>Q&amp;A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BE44CE-2D0F-5C44-82AF-453F4EADE4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Hant" dirty="0"/>
              <a:t>Thank</a:t>
            </a:r>
            <a:r>
              <a:rPr lang="zh-Hant" altLang="en-US" dirty="0"/>
              <a:t> </a:t>
            </a:r>
            <a:r>
              <a:rPr lang="en-US" altLang="zh-Hant" dirty="0"/>
              <a:t>you</a:t>
            </a:r>
            <a:r>
              <a:rPr lang="zh-Hant" altLang="en-US" dirty="0"/>
              <a:t> </a:t>
            </a:r>
            <a:r>
              <a:rPr lang="en-US" altLang="zh-Hant" dirty="0"/>
              <a:t>for</a:t>
            </a:r>
            <a:r>
              <a:rPr lang="zh-Hant" altLang="en-US" dirty="0"/>
              <a:t> </a:t>
            </a:r>
            <a:r>
              <a:rPr lang="en-US" altLang="zh-Hant" dirty="0"/>
              <a:t>listening!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1163804"/>
      </p:ext>
    </p:extLst>
  </p:cSld>
  <p:clrMapOvr>
    <a:masterClrMapping/>
  </p:clrMapOvr>
</p:sld>
</file>

<file path=ppt/theme/theme1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Georgia"/>
        <a:ea typeface="ＭＳ Ｐゴシック"/>
        <a:cs typeface="ＭＳ Ｐゴシック"/>
      </a:majorFont>
      <a:minorFont>
        <a:latin typeface="Georgia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08" charset="0"/>
            <a:ea typeface="ＭＳ Ｐゴシック" pitchFamily="-108" charset="-128"/>
            <a:cs typeface="ＭＳ Ｐゴシック" pitchFamily="-108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08" charset="0"/>
            <a:ea typeface="ＭＳ Ｐゴシック" pitchFamily="-108" charset="-128"/>
            <a:cs typeface="ＭＳ Ｐゴシック" pitchFamily="-108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27673</TotalTime>
  <Words>256</Words>
  <Application>Microsoft Macintosh PowerPoint</Application>
  <PresentationFormat>On-screen Show (4:3)</PresentationFormat>
  <Paragraphs>67</Paragraphs>
  <Slides>9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ＭＳ Ｐゴシック</vt:lpstr>
      <vt:lpstr>Arial</vt:lpstr>
      <vt:lpstr>Calibri</vt:lpstr>
      <vt:lpstr>Cambria</vt:lpstr>
      <vt:lpstr>Georgia</vt:lpstr>
      <vt:lpstr>Times New Roman</vt:lpstr>
      <vt:lpstr>Blank Presentation</vt:lpstr>
      <vt:lpstr>Neuromorphic Computing Paper Review</vt:lpstr>
      <vt:lpstr>Papers about Stochastic Computing</vt:lpstr>
      <vt:lpstr>Preliminary</vt:lpstr>
      <vt:lpstr>Research Motivation </vt:lpstr>
      <vt:lpstr>Technical contributions</vt:lpstr>
      <vt:lpstr>Technical contributions</vt:lpstr>
      <vt:lpstr>Technical contributions</vt:lpstr>
      <vt:lpstr>Experimental Results</vt:lpstr>
      <vt:lpstr>Q&amp;A</vt:lpstr>
    </vt:vector>
  </TitlesOfParts>
  <Company>University of Pittsburgh</Company>
  <LinksUpToDate>false</LinksUpToDate>
  <SharedDoc>false</SharedDoc>
  <HyperlinksChanged>false</HyperlinksChanged>
  <AppVersion>16.0009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Fan</dc:creator>
  <cp:lastModifiedBy>Microsoft Office User</cp:lastModifiedBy>
  <cp:revision>2996</cp:revision>
  <cp:lastPrinted>2014-01-30T03:49:28Z</cp:lastPrinted>
  <dcterms:created xsi:type="dcterms:W3CDTF">2008-08-13T18:21:14Z</dcterms:created>
  <dcterms:modified xsi:type="dcterms:W3CDTF">2018-02-20T17:07:02Z</dcterms:modified>
</cp:coreProperties>
</file>